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57" r:id="rId3"/>
    <p:sldId id="266" r:id="rId4"/>
    <p:sldId id="275" r:id="rId5"/>
    <p:sldId id="258" r:id="rId6"/>
    <p:sldId id="276" r:id="rId7"/>
    <p:sldId id="277"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21" autoAdjust="0"/>
    <p:restoredTop sz="96404" autoAdjust="0"/>
  </p:normalViewPr>
  <p:slideViewPr>
    <p:cSldViewPr>
      <p:cViewPr varScale="1">
        <p:scale>
          <a:sx n="110" d="100"/>
          <a:sy n="110" d="100"/>
        </p:scale>
        <p:origin x="131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60BDDF5-F69A-4C0F-91E0-B5E540B1277F}" type="datetimeFigureOut">
              <a:rPr lang="en-GB" smtClean="0"/>
              <a:t>22/02/2024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94210D9-B661-4F3D-AA9A-47CB515406C1}" type="slidenum">
              <a:rPr lang="en-GB" smtClean="0"/>
              <a:t>‹#›</a:t>
            </a:fld>
            <a:endParaRPr lang="en-GB"/>
          </a:p>
        </p:txBody>
      </p:sp>
    </p:spTree>
    <p:extLst>
      <p:ext uri="{BB962C8B-B14F-4D97-AF65-F5344CB8AC3E}">
        <p14:creationId xmlns:p14="http://schemas.microsoft.com/office/powerpoint/2010/main" val="146411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BB392966-2EC7-411A-B2CD-D0D33BFFEE87}" type="datetime1">
              <a:rPr lang="en-GB" smtClean="0"/>
              <a:t>22/02/2024</a:t>
            </a:fld>
            <a:endParaRPr lang="en-GB"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D139C5F-1D6C-41AA-AA94-DA3CE9DEDF66}"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6F18014-7A8E-400C-BA47-D3E469CB1A95}" type="datetime1">
              <a:rPr lang="en-GB" smtClean="0"/>
              <a:t>22/02/2024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139C5F-1D6C-41AA-AA94-DA3CE9DEDF66}"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536C891-BA55-42C1-9540-3DBB4D28AC0A}" type="datetime1">
              <a:rPr lang="en-GB" smtClean="0"/>
              <a:t>22/02/2024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139C5F-1D6C-41AA-AA94-DA3CE9DEDF66}"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6CF03AA7-4A0C-4D71-A3C6-47EFBA62FB2E}" type="datetime1">
              <a:rPr lang="en-GB" smtClean="0"/>
              <a:t>22/02/2024</a:t>
            </a:fld>
            <a:endParaRPr lang="en-GB" dirty="0"/>
          </a:p>
        </p:txBody>
      </p:sp>
      <p:sp>
        <p:nvSpPr>
          <p:cNvPr id="9" name="Slide Number Placeholder 8"/>
          <p:cNvSpPr>
            <a:spLocks noGrp="1"/>
          </p:cNvSpPr>
          <p:nvPr>
            <p:ph type="sldNum" sz="quarter" idx="15"/>
          </p:nvPr>
        </p:nvSpPr>
        <p:spPr/>
        <p:txBody>
          <a:bodyPr rtlCol="0"/>
          <a:lstStyle/>
          <a:p>
            <a:fld id="{FD139C5F-1D6C-41AA-AA94-DA3CE9DEDF66}" type="slidenum">
              <a:rPr lang="en-GB" smtClean="0"/>
              <a:t>‹#›</a:t>
            </a:fld>
            <a:endParaRPr lang="en-GB" dirty="0"/>
          </a:p>
        </p:txBody>
      </p:sp>
      <p:sp>
        <p:nvSpPr>
          <p:cNvPr id="10" name="Footer Placeholder 9"/>
          <p:cNvSpPr>
            <a:spLocks noGrp="1"/>
          </p:cNvSpPr>
          <p:nvPr>
            <p:ph type="ftr" sz="quarter" idx="16"/>
          </p:nvPr>
        </p:nvSpPr>
        <p:spPr/>
        <p:txBody>
          <a:bodyPr rtlCol="0"/>
          <a:lstStyle/>
          <a:p>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92D6F63-F423-4C8C-8690-78E595E1D417}" type="datetime1">
              <a:rPr lang="en-GB" smtClean="0"/>
              <a:t>22/02/2024</a:t>
            </a:fld>
            <a:endParaRPr lang="en-GB"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FD139C5F-1D6C-41AA-AA94-DA3CE9DEDF66}"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7B7B921-AC80-45A2-B1DF-11C25A5D544E}" type="datetime1">
              <a:rPr lang="en-GB" smtClean="0"/>
              <a:t>22/02/2024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D139C5F-1D6C-41AA-AA94-DA3CE9DEDF66}" type="slidenum">
              <a:rPr lang="en-GB" smtClean="0"/>
              <a:t>‹#›</a:t>
            </a:fld>
            <a:endParaRPr lang="en-GB"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20E304B8-D3ED-45F1-9941-5CB87D8B7658}" type="datetime1">
              <a:rPr lang="en-GB" smtClean="0"/>
              <a:t>22/02/2024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D139C5F-1D6C-41AA-AA94-DA3CE9DEDF66}" type="slidenum">
              <a:rPr lang="en-GB" smtClean="0"/>
              <a:t>‹#›</a:t>
            </a:fld>
            <a:endParaRPr lang="en-GB"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6B1C2984-AD46-446A-88E9-F595E3F6FBAC}" type="datetime1">
              <a:rPr lang="en-GB" smtClean="0"/>
              <a:t>22/02/2024</a:t>
            </a:fld>
            <a:endParaRPr lang="en-GB" dirty="0"/>
          </a:p>
        </p:txBody>
      </p:sp>
      <p:sp>
        <p:nvSpPr>
          <p:cNvPr id="7" name="Slide Number Placeholder 6"/>
          <p:cNvSpPr>
            <a:spLocks noGrp="1"/>
          </p:cNvSpPr>
          <p:nvPr>
            <p:ph type="sldNum" sz="quarter" idx="11"/>
          </p:nvPr>
        </p:nvSpPr>
        <p:spPr/>
        <p:txBody>
          <a:bodyPr rtlCol="0"/>
          <a:lstStyle/>
          <a:p>
            <a:fld id="{FD139C5F-1D6C-41AA-AA94-DA3CE9DEDF66}" type="slidenum">
              <a:rPr lang="en-GB" smtClean="0"/>
              <a:t>‹#›</a:t>
            </a:fld>
            <a:endParaRPr lang="en-GB" dirty="0"/>
          </a:p>
        </p:txBody>
      </p:sp>
      <p:sp>
        <p:nvSpPr>
          <p:cNvPr id="8" name="Footer Placeholder 7"/>
          <p:cNvSpPr>
            <a:spLocks noGrp="1"/>
          </p:cNvSpPr>
          <p:nvPr>
            <p:ph type="ftr" sz="quarter" idx="12"/>
          </p:nvPr>
        </p:nvSpPr>
        <p:spPr/>
        <p:txBody>
          <a:bodyPr rtlCol="0"/>
          <a:lstStyle/>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B145B-73E6-4961-9AF6-FC7D3E7ABF2C}" type="datetime1">
              <a:rPr lang="en-GB" smtClean="0"/>
              <a:t>22/02/2024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D139C5F-1D6C-41AA-AA94-DA3CE9DEDF66}"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37DCB3B2-CE09-4722-A203-27B8B084858B}" type="datetime1">
              <a:rPr lang="en-GB" smtClean="0"/>
              <a:t>22/02/2024</a:t>
            </a:fld>
            <a:endParaRPr lang="en-GB" dirty="0"/>
          </a:p>
        </p:txBody>
      </p:sp>
      <p:sp>
        <p:nvSpPr>
          <p:cNvPr id="22" name="Slide Number Placeholder 21"/>
          <p:cNvSpPr>
            <a:spLocks noGrp="1"/>
          </p:cNvSpPr>
          <p:nvPr>
            <p:ph type="sldNum" sz="quarter" idx="15"/>
          </p:nvPr>
        </p:nvSpPr>
        <p:spPr/>
        <p:txBody>
          <a:bodyPr rtlCol="0"/>
          <a:lstStyle/>
          <a:p>
            <a:fld id="{FD139C5F-1D6C-41AA-AA94-DA3CE9DEDF66}" type="slidenum">
              <a:rPr lang="en-GB" smtClean="0"/>
              <a:t>‹#›</a:t>
            </a:fld>
            <a:endParaRPr lang="en-GB" dirty="0"/>
          </a:p>
        </p:txBody>
      </p:sp>
      <p:sp>
        <p:nvSpPr>
          <p:cNvPr id="23" name="Footer Placeholder 22"/>
          <p:cNvSpPr>
            <a:spLocks noGrp="1"/>
          </p:cNvSpPr>
          <p:nvPr>
            <p:ph type="ftr" sz="quarter" idx="16"/>
          </p:nvPr>
        </p:nvSpPr>
        <p:spPr/>
        <p:txBody>
          <a:bodyPr rtlCol="0"/>
          <a:lstStyle/>
          <a:p>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a:t>Click icon to add picture</a:t>
            </a:r>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F7B059B-4800-49E1-852D-BC255A769321}" type="datetime1">
              <a:rPr lang="en-GB" smtClean="0"/>
              <a:t>22/02/2024</a:t>
            </a:fld>
            <a:endParaRPr lang="en-GB" dirty="0"/>
          </a:p>
        </p:txBody>
      </p:sp>
      <p:sp>
        <p:nvSpPr>
          <p:cNvPr id="18" name="Slide Number Placeholder 17"/>
          <p:cNvSpPr>
            <a:spLocks noGrp="1"/>
          </p:cNvSpPr>
          <p:nvPr>
            <p:ph type="sldNum" sz="quarter" idx="11"/>
          </p:nvPr>
        </p:nvSpPr>
        <p:spPr/>
        <p:txBody>
          <a:bodyPr rtlCol="0"/>
          <a:lstStyle/>
          <a:p>
            <a:fld id="{FD139C5F-1D6C-41AA-AA94-DA3CE9DEDF66}" type="slidenum">
              <a:rPr lang="en-GB" smtClean="0"/>
              <a:t>‹#›</a:t>
            </a:fld>
            <a:endParaRPr lang="en-GB" dirty="0"/>
          </a:p>
        </p:txBody>
      </p:sp>
      <p:sp>
        <p:nvSpPr>
          <p:cNvPr id="21" name="Footer Placeholder 20"/>
          <p:cNvSpPr>
            <a:spLocks noGrp="1"/>
          </p:cNvSpPr>
          <p:nvPr>
            <p:ph type="ftr" sz="quarter" idx="12"/>
          </p:nvPr>
        </p:nvSpPr>
        <p:spPr/>
        <p:txBody>
          <a:bodyPr rtlCol="0"/>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7A3792F-8A47-4B38-831F-A14C0955570F}" type="datetime1">
              <a:rPr lang="en-GB" smtClean="0"/>
              <a:t>22/02/2024</a:t>
            </a:fld>
            <a:endParaRPr lang="en-GB"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D139C5F-1D6C-41AA-AA94-DA3CE9DEDF66}"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708920"/>
            <a:ext cx="6172200" cy="1656184"/>
          </a:xfrm>
        </p:spPr>
        <p:txBody>
          <a:bodyPr>
            <a:normAutofit/>
          </a:bodyPr>
          <a:lstStyle/>
          <a:p>
            <a:pPr algn="ctr"/>
            <a:r>
              <a:rPr lang="en-GB" dirty="0"/>
              <a:t>FLYING SCOTSMAN HEALTH CENTRE </a:t>
            </a:r>
            <a:br>
              <a:rPr lang="en-GB" dirty="0"/>
            </a:br>
            <a:endParaRPr lang="en-GB" dirty="0"/>
          </a:p>
        </p:txBody>
      </p:sp>
      <p:sp>
        <p:nvSpPr>
          <p:cNvPr id="3" name="Subtitle 2"/>
          <p:cNvSpPr>
            <a:spLocks noGrp="1"/>
          </p:cNvSpPr>
          <p:nvPr>
            <p:ph type="subTitle" idx="1"/>
          </p:nvPr>
        </p:nvSpPr>
        <p:spPr>
          <a:xfrm>
            <a:off x="2314199" y="5085184"/>
            <a:ext cx="6172200" cy="1089974"/>
          </a:xfrm>
        </p:spPr>
        <p:txBody>
          <a:bodyPr>
            <a:normAutofit/>
          </a:bodyPr>
          <a:lstStyle/>
          <a:p>
            <a:pPr algn="ctr"/>
            <a:r>
              <a:rPr lang="en-GB" dirty="0"/>
              <a:t>PATIENT PARTICIPATION GROUP (PPG)</a:t>
            </a:r>
          </a:p>
          <a:p>
            <a:pPr algn="ctr"/>
            <a:r>
              <a:rPr lang="en-GB" dirty="0"/>
              <a:t>Thursday 22 February 2024 </a:t>
            </a:r>
          </a:p>
          <a:p>
            <a:pPr algn="ctr"/>
            <a:r>
              <a:rPr lang="en-GB" dirty="0"/>
              <a:t>Time 14:00pm </a:t>
            </a:r>
          </a:p>
        </p:txBody>
      </p:sp>
      <p:sp>
        <p:nvSpPr>
          <p:cNvPr id="4" name="Slide Number Placeholder 3"/>
          <p:cNvSpPr>
            <a:spLocks noGrp="1"/>
          </p:cNvSpPr>
          <p:nvPr>
            <p:ph type="sldNum" sz="quarter" idx="12"/>
          </p:nvPr>
        </p:nvSpPr>
        <p:spPr/>
        <p:txBody>
          <a:bodyPr/>
          <a:lstStyle/>
          <a:p>
            <a:fld id="{FD139C5F-1D6C-41AA-AA94-DA3CE9DEDF66}" type="slidenum">
              <a:rPr lang="en-GB" smtClean="0"/>
              <a:t>1</a:t>
            </a:fld>
            <a:endParaRPr lang="en-GB" dirty="0"/>
          </a:p>
        </p:txBody>
      </p:sp>
    </p:spTree>
    <p:extLst>
      <p:ext uri="{BB962C8B-B14F-4D97-AF65-F5344CB8AC3E}">
        <p14:creationId xmlns:p14="http://schemas.microsoft.com/office/powerpoint/2010/main" val="159703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normAutofit fontScale="90000"/>
          </a:bodyPr>
          <a:lstStyle/>
          <a:p>
            <a:r>
              <a:rPr lang="en-GB" b="1" dirty="0"/>
              <a:t>Introduction</a:t>
            </a:r>
            <a:r>
              <a:rPr lang="en-GB" dirty="0"/>
              <a:t> </a:t>
            </a:r>
            <a:br>
              <a:rPr lang="en-GB" dirty="0"/>
            </a:br>
            <a:endParaRPr lang="en-GB" dirty="0"/>
          </a:p>
        </p:txBody>
      </p:sp>
      <p:sp>
        <p:nvSpPr>
          <p:cNvPr id="3" name="Content Placeholder 2"/>
          <p:cNvSpPr>
            <a:spLocks noGrp="1"/>
          </p:cNvSpPr>
          <p:nvPr>
            <p:ph sz="quarter" idx="1"/>
          </p:nvPr>
        </p:nvSpPr>
        <p:spPr>
          <a:xfrm>
            <a:off x="395536" y="1196752"/>
            <a:ext cx="7467600" cy="5277200"/>
          </a:xfrm>
        </p:spPr>
        <p:txBody>
          <a:bodyPr/>
          <a:lstStyle/>
          <a:p>
            <a:endParaRPr lang="en-GB" sz="1800" dirty="0"/>
          </a:p>
          <a:p>
            <a:r>
              <a:rPr lang="en-GB" sz="1800" dirty="0"/>
              <a:t>Welcome to the Flying Scotsman Health Centre Patient Participation Group Meeting</a:t>
            </a:r>
          </a:p>
          <a:p>
            <a:pPr marL="0" indent="0">
              <a:buNone/>
            </a:pPr>
            <a:endParaRPr lang="en-GB" sz="1800" dirty="0"/>
          </a:p>
          <a:p>
            <a:r>
              <a:rPr lang="en-GB" sz="1800" dirty="0"/>
              <a:t>It is very important that we have these meetings to give patients and practice staff the opportunity to meet and discuss topics of mutual interest for the benefit of our patients</a:t>
            </a:r>
          </a:p>
          <a:p>
            <a:pPr marL="0" indent="0">
              <a:buNone/>
            </a:pPr>
            <a:endParaRPr lang="en-GB" sz="1800" dirty="0"/>
          </a:p>
          <a:p>
            <a:r>
              <a:rPr lang="en-GB" sz="1800" dirty="0"/>
              <a:t>This meeting is not about complaints or personal health issues and should be discussed outside of the meeting if necessary</a:t>
            </a:r>
          </a:p>
          <a:p>
            <a:pPr marL="0" indent="0">
              <a:buNone/>
            </a:pPr>
            <a:endParaRPr lang="en-GB" sz="1800" dirty="0"/>
          </a:p>
          <a:p>
            <a:r>
              <a:rPr lang="en-GB" sz="1800" dirty="0"/>
              <a:t>It is about how we can work together to bring the community and services together</a:t>
            </a:r>
          </a:p>
          <a:p>
            <a:endParaRPr lang="en-GB" sz="1800" dirty="0"/>
          </a:p>
          <a:p>
            <a:r>
              <a:rPr lang="en-GB" sz="1800" dirty="0"/>
              <a:t>To provide a means for patients to become more involved and make suggestions about the healthcare services they receive</a:t>
            </a:r>
          </a:p>
          <a:p>
            <a:pPr marL="0" indent="0">
              <a:buNone/>
            </a:pPr>
            <a:endParaRPr lang="en-GB" dirty="0"/>
          </a:p>
        </p:txBody>
      </p:sp>
      <p:sp>
        <p:nvSpPr>
          <p:cNvPr id="4" name="Slide Number Placeholder 3"/>
          <p:cNvSpPr>
            <a:spLocks noGrp="1"/>
          </p:cNvSpPr>
          <p:nvPr>
            <p:ph type="sldNum" sz="quarter" idx="15"/>
          </p:nvPr>
        </p:nvSpPr>
        <p:spPr/>
        <p:txBody>
          <a:bodyPr/>
          <a:lstStyle/>
          <a:p>
            <a:fld id="{FD139C5F-1D6C-41AA-AA94-DA3CE9DEDF66}" type="slidenum">
              <a:rPr lang="en-GB" smtClean="0"/>
              <a:t>2</a:t>
            </a:fld>
            <a:endParaRPr lang="en-GB" dirty="0"/>
          </a:p>
        </p:txBody>
      </p:sp>
    </p:spTree>
    <p:extLst>
      <p:ext uri="{BB962C8B-B14F-4D97-AF65-F5344CB8AC3E}">
        <p14:creationId xmlns:p14="http://schemas.microsoft.com/office/powerpoint/2010/main" val="2543959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136" y="260648"/>
            <a:ext cx="7467600" cy="1143000"/>
          </a:xfrm>
        </p:spPr>
        <p:txBody>
          <a:bodyPr/>
          <a:lstStyle/>
          <a:p>
            <a:r>
              <a:rPr lang="en-GB" dirty="0"/>
              <a:t>Flying Scotsman Health Centre’s Team </a:t>
            </a:r>
          </a:p>
        </p:txBody>
      </p:sp>
      <p:graphicFrame>
        <p:nvGraphicFramePr>
          <p:cNvPr id="4" name="Table 3"/>
          <p:cNvGraphicFramePr>
            <a:graphicFrameLocks noGrp="1"/>
          </p:cNvGraphicFramePr>
          <p:nvPr>
            <p:extLst>
              <p:ext uri="{D42A27DB-BD31-4B8C-83A1-F6EECF244321}">
                <p14:modId xmlns:p14="http://schemas.microsoft.com/office/powerpoint/2010/main" val="9325108"/>
              </p:ext>
            </p:extLst>
          </p:nvPr>
        </p:nvGraphicFramePr>
        <p:xfrm>
          <a:off x="683568" y="1628800"/>
          <a:ext cx="3693368" cy="5013537"/>
        </p:xfrm>
        <a:graphic>
          <a:graphicData uri="http://schemas.openxmlformats.org/drawingml/2006/table">
            <a:tbl>
              <a:tblPr firstRow="1" bandRow="1">
                <a:tableStyleId>{5C22544A-7EE6-4342-B048-85BDC9FD1C3A}</a:tableStyleId>
              </a:tblPr>
              <a:tblGrid>
                <a:gridCol w="1846684">
                  <a:extLst>
                    <a:ext uri="{9D8B030D-6E8A-4147-A177-3AD203B41FA5}">
                      <a16:colId xmlns:a16="http://schemas.microsoft.com/office/drawing/2014/main" val="805174863"/>
                    </a:ext>
                  </a:extLst>
                </a:gridCol>
                <a:gridCol w="1846684">
                  <a:extLst>
                    <a:ext uri="{9D8B030D-6E8A-4147-A177-3AD203B41FA5}">
                      <a16:colId xmlns:a16="http://schemas.microsoft.com/office/drawing/2014/main" val="3587105331"/>
                    </a:ext>
                  </a:extLst>
                </a:gridCol>
              </a:tblGrid>
              <a:tr h="402571">
                <a:tc>
                  <a:txBody>
                    <a:bodyPr/>
                    <a:lstStyle/>
                    <a:p>
                      <a:r>
                        <a:rPr lang="en-GB" dirty="0"/>
                        <a:t>Clinical Team</a:t>
                      </a:r>
                      <a:r>
                        <a:rPr lang="en-GB" baseline="0" dirty="0"/>
                        <a:t> </a:t>
                      </a:r>
                      <a:endParaRPr lang="en-GB" dirty="0"/>
                    </a:p>
                  </a:txBody>
                  <a:tcPr/>
                </a:tc>
                <a:tc>
                  <a:txBody>
                    <a:bodyPr/>
                    <a:lstStyle/>
                    <a:p>
                      <a:r>
                        <a:rPr lang="en-GB" dirty="0"/>
                        <a:t>Job role </a:t>
                      </a:r>
                    </a:p>
                  </a:txBody>
                  <a:tcPr/>
                </a:tc>
                <a:extLst>
                  <a:ext uri="{0D108BD9-81ED-4DB2-BD59-A6C34878D82A}">
                    <a16:rowId xmlns:a16="http://schemas.microsoft.com/office/drawing/2014/main" val="4089688974"/>
                  </a:ext>
                </a:extLst>
              </a:tr>
              <a:tr h="570309">
                <a:tc>
                  <a:txBody>
                    <a:bodyPr/>
                    <a:lstStyle/>
                    <a:p>
                      <a:r>
                        <a:rPr lang="en-GB" sz="1400" dirty="0"/>
                        <a:t>Dr M Khan (M)</a:t>
                      </a:r>
                    </a:p>
                  </a:txBody>
                  <a:tcPr/>
                </a:tc>
                <a:tc>
                  <a:txBody>
                    <a:bodyPr/>
                    <a:lstStyle/>
                    <a:p>
                      <a:r>
                        <a:rPr lang="en-GB" sz="1400" dirty="0"/>
                        <a:t>Lead GP</a:t>
                      </a:r>
                    </a:p>
                  </a:txBody>
                  <a:tcPr/>
                </a:tc>
                <a:extLst>
                  <a:ext uri="{0D108BD9-81ED-4DB2-BD59-A6C34878D82A}">
                    <a16:rowId xmlns:a16="http://schemas.microsoft.com/office/drawing/2014/main" val="401109883"/>
                  </a:ext>
                </a:extLst>
              </a:tr>
              <a:tr h="570309">
                <a:tc>
                  <a:txBody>
                    <a:bodyPr/>
                    <a:lstStyle/>
                    <a:p>
                      <a:r>
                        <a:rPr lang="en-GB" sz="1400" dirty="0"/>
                        <a:t>Dr A Zaidi (F)</a:t>
                      </a:r>
                    </a:p>
                  </a:txBody>
                  <a:tcPr/>
                </a:tc>
                <a:tc>
                  <a:txBody>
                    <a:bodyPr/>
                    <a:lstStyle/>
                    <a:p>
                      <a:r>
                        <a:rPr lang="en-GB" sz="1400" dirty="0"/>
                        <a:t>GP </a:t>
                      </a:r>
                    </a:p>
                  </a:txBody>
                  <a:tcPr/>
                </a:tc>
                <a:extLst>
                  <a:ext uri="{0D108BD9-81ED-4DB2-BD59-A6C34878D82A}">
                    <a16:rowId xmlns:a16="http://schemas.microsoft.com/office/drawing/2014/main" val="1802423450"/>
                  </a:ext>
                </a:extLst>
              </a:tr>
              <a:tr h="570309">
                <a:tc>
                  <a:txBody>
                    <a:bodyPr/>
                    <a:lstStyle/>
                    <a:p>
                      <a:r>
                        <a:rPr lang="en-GB" sz="1400" dirty="0"/>
                        <a:t>Dr F</a:t>
                      </a:r>
                      <a:r>
                        <a:rPr lang="en-GB" sz="1400" baseline="0" dirty="0"/>
                        <a:t> Ojukwu (M)</a:t>
                      </a:r>
                      <a:endParaRPr lang="en-GB" sz="1400" dirty="0"/>
                    </a:p>
                  </a:txBody>
                  <a:tcPr/>
                </a:tc>
                <a:tc>
                  <a:txBody>
                    <a:bodyPr/>
                    <a:lstStyle/>
                    <a:p>
                      <a:r>
                        <a:rPr lang="en-GB" sz="1400" dirty="0"/>
                        <a:t>GP </a:t>
                      </a:r>
                    </a:p>
                  </a:txBody>
                  <a:tcPr/>
                </a:tc>
                <a:extLst>
                  <a:ext uri="{0D108BD9-81ED-4DB2-BD59-A6C34878D82A}">
                    <a16:rowId xmlns:a16="http://schemas.microsoft.com/office/drawing/2014/main" val="3519618494"/>
                  </a:ext>
                </a:extLst>
              </a:tr>
              <a:tr h="335476">
                <a:tc>
                  <a:txBody>
                    <a:bodyPr/>
                    <a:lstStyle/>
                    <a:p>
                      <a:r>
                        <a:rPr lang="en-GB" sz="1400" dirty="0"/>
                        <a:t>Dr T Ayara (M)</a:t>
                      </a:r>
                    </a:p>
                  </a:txBody>
                  <a:tcPr/>
                </a:tc>
                <a:tc>
                  <a:txBody>
                    <a:bodyPr/>
                    <a:lstStyle/>
                    <a:p>
                      <a:r>
                        <a:rPr lang="en-GB" sz="1400" dirty="0"/>
                        <a:t>GP </a:t>
                      </a:r>
                    </a:p>
                  </a:txBody>
                  <a:tcPr/>
                </a:tc>
                <a:extLst>
                  <a:ext uri="{0D108BD9-81ED-4DB2-BD59-A6C34878D82A}">
                    <a16:rowId xmlns:a16="http://schemas.microsoft.com/office/drawing/2014/main" val="3832536668"/>
                  </a:ext>
                </a:extLst>
              </a:tr>
              <a:tr h="395411">
                <a:tc>
                  <a:txBody>
                    <a:bodyPr/>
                    <a:lstStyle/>
                    <a:p>
                      <a:r>
                        <a:rPr lang="en-GB" sz="1400" dirty="0"/>
                        <a:t>Dr O </a:t>
                      </a:r>
                      <a:r>
                        <a:rPr lang="en-GB" sz="1400" dirty="0" err="1"/>
                        <a:t>Fagbolagun</a:t>
                      </a:r>
                      <a:r>
                        <a:rPr lang="en-GB" sz="1400" dirty="0"/>
                        <a:t> (M)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GP</a:t>
                      </a:r>
                    </a:p>
                  </a:txBody>
                  <a:tcPr/>
                </a:tc>
                <a:extLst>
                  <a:ext uri="{0D108BD9-81ED-4DB2-BD59-A6C34878D82A}">
                    <a16:rowId xmlns:a16="http://schemas.microsoft.com/office/drawing/2014/main" val="1700160210"/>
                  </a:ext>
                </a:extLst>
              </a:tr>
              <a:tr h="335476">
                <a:tc>
                  <a:txBody>
                    <a:bodyPr/>
                    <a:lstStyle/>
                    <a:p>
                      <a:r>
                        <a:rPr lang="en-GB" sz="1400" dirty="0"/>
                        <a:t>Ahmed Shehata (M)</a:t>
                      </a:r>
                    </a:p>
                  </a:txBody>
                  <a:tcPr/>
                </a:tc>
                <a:tc>
                  <a:txBody>
                    <a:bodyPr/>
                    <a:lstStyle/>
                    <a:p>
                      <a:r>
                        <a:rPr lang="en-GB" sz="1400" dirty="0"/>
                        <a:t>Pharmacist</a:t>
                      </a:r>
                    </a:p>
                  </a:txBody>
                  <a:tcPr/>
                </a:tc>
                <a:extLst>
                  <a:ext uri="{0D108BD9-81ED-4DB2-BD59-A6C34878D82A}">
                    <a16:rowId xmlns:a16="http://schemas.microsoft.com/office/drawing/2014/main" val="61219668"/>
                  </a:ext>
                </a:extLst>
              </a:tr>
              <a:tr h="5703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Emily Stoddart (F)</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Pharmacy Technician </a:t>
                      </a:r>
                    </a:p>
                  </a:txBody>
                  <a:tcPr/>
                </a:tc>
                <a:extLst>
                  <a:ext uri="{0D108BD9-81ED-4DB2-BD59-A6C34878D82A}">
                    <a16:rowId xmlns:a16="http://schemas.microsoft.com/office/drawing/2014/main" val="3158557352"/>
                  </a:ext>
                </a:extLst>
              </a:tr>
              <a:tr h="5703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Farah Khan (F)</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Physician Associate</a:t>
                      </a:r>
                      <a:r>
                        <a:rPr lang="en-GB" sz="1400" baseline="0" dirty="0"/>
                        <a:t> </a:t>
                      </a:r>
                      <a:endParaRPr lang="en-GB" sz="1400" dirty="0"/>
                    </a:p>
                  </a:txBody>
                  <a:tcPr/>
                </a:tc>
                <a:extLst>
                  <a:ext uri="{0D108BD9-81ED-4DB2-BD59-A6C34878D82A}">
                    <a16:rowId xmlns:a16="http://schemas.microsoft.com/office/drawing/2014/main" val="3425304401"/>
                  </a:ext>
                </a:extLst>
              </a:tr>
              <a:tr h="5703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Dr P </a:t>
                      </a:r>
                      <a:r>
                        <a:rPr lang="en-GB" sz="1400" dirty="0" err="1"/>
                        <a:t>Hawrami</a:t>
                      </a:r>
                      <a:r>
                        <a:rPr lang="en-GB" sz="1400" dirty="0"/>
                        <a:t> (M)</a:t>
                      </a:r>
                    </a:p>
                  </a:txBody>
                  <a:tcPr/>
                </a:tc>
                <a:tc>
                  <a:txBody>
                    <a:bodyPr/>
                    <a:lstStyle/>
                    <a:p>
                      <a:r>
                        <a:rPr lang="en-GB" sz="1400" dirty="0"/>
                        <a:t>Locum GP</a:t>
                      </a:r>
                    </a:p>
                  </a:txBody>
                  <a:tcPr/>
                </a:tc>
                <a:extLst>
                  <a:ext uri="{0D108BD9-81ED-4DB2-BD59-A6C34878D82A}">
                    <a16:rowId xmlns:a16="http://schemas.microsoft.com/office/drawing/2014/main" val="56067964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23089459"/>
              </p:ext>
            </p:extLst>
          </p:nvPr>
        </p:nvGraphicFramePr>
        <p:xfrm>
          <a:off x="4499992" y="1628801"/>
          <a:ext cx="3684014" cy="2712720"/>
        </p:xfrm>
        <a:graphic>
          <a:graphicData uri="http://schemas.openxmlformats.org/drawingml/2006/table">
            <a:tbl>
              <a:tblPr firstRow="1" bandRow="1">
                <a:tableStyleId>{5C22544A-7EE6-4342-B048-85BDC9FD1C3A}</a:tableStyleId>
              </a:tblPr>
              <a:tblGrid>
                <a:gridCol w="1842007">
                  <a:extLst>
                    <a:ext uri="{9D8B030D-6E8A-4147-A177-3AD203B41FA5}">
                      <a16:colId xmlns:a16="http://schemas.microsoft.com/office/drawing/2014/main" val="65254981"/>
                    </a:ext>
                  </a:extLst>
                </a:gridCol>
                <a:gridCol w="1842007">
                  <a:extLst>
                    <a:ext uri="{9D8B030D-6E8A-4147-A177-3AD203B41FA5}">
                      <a16:colId xmlns:a16="http://schemas.microsoft.com/office/drawing/2014/main" val="3110072113"/>
                    </a:ext>
                  </a:extLst>
                </a:gridCol>
              </a:tblGrid>
              <a:tr h="344299">
                <a:tc>
                  <a:txBody>
                    <a:bodyPr/>
                    <a:lstStyle/>
                    <a:p>
                      <a:r>
                        <a:rPr lang="en-GB" dirty="0"/>
                        <a:t>Nursing Team</a:t>
                      </a:r>
                    </a:p>
                  </a:txBody>
                  <a:tcPr/>
                </a:tc>
                <a:tc>
                  <a:txBody>
                    <a:bodyPr/>
                    <a:lstStyle/>
                    <a:p>
                      <a:r>
                        <a:rPr lang="en-GB" dirty="0"/>
                        <a:t>Job role </a:t>
                      </a:r>
                    </a:p>
                  </a:txBody>
                  <a:tcPr/>
                </a:tc>
                <a:extLst>
                  <a:ext uri="{0D108BD9-81ED-4DB2-BD59-A6C34878D82A}">
                    <a16:rowId xmlns:a16="http://schemas.microsoft.com/office/drawing/2014/main" val="2804861696"/>
                  </a:ext>
                </a:extLst>
              </a:tr>
              <a:tr h="393484">
                <a:tc>
                  <a:txBody>
                    <a:bodyPr/>
                    <a:lstStyle/>
                    <a:p>
                      <a:r>
                        <a:rPr lang="en-GB" sz="1400" dirty="0"/>
                        <a:t>Kate Rowley (F)</a:t>
                      </a:r>
                    </a:p>
                  </a:txBody>
                  <a:tcPr/>
                </a:tc>
                <a:tc>
                  <a:txBody>
                    <a:bodyPr/>
                    <a:lstStyle/>
                    <a:p>
                      <a:r>
                        <a:rPr lang="en-GB" sz="1400" dirty="0"/>
                        <a:t>Lead Nurse/Advanced Nurse Practitioner</a:t>
                      </a:r>
                    </a:p>
                  </a:txBody>
                  <a:tcPr/>
                </a:tc>
                <a:extLst>
                  <a:ext uri="{0D108BD9-81ED-4DB2-BD59-A6C34878D82A}">
                    <a16:rowId xmlns:a16="http://schemas.microsoft.com/office/drawing/2014/main" val="442255566"/>
                  </a:ext>
                </a:extLst>
              </a:tr>
              <a:tr h="314331">
                <a:tc>
                  <a:txBody>
                    <a:bodyPr/>
                    <a:lstStyle/>
                    <a:p>
                      <a:r>
                        <a:rPr lang="en-GB" sz="1400" dirty="0"/>
                        <a:t>Nicky </a:t>
                      </a:r>
                      <a:r>
                        <a:rPr lang="en-GB" sz="1400" dirty="0" err="1"/>
                        <a:t>Skipworth</a:t>
                      </a:r>
                      <a:r>
                        <a:rPr lang="en-GB" sz="1400" dirty="0"/>
                        <a:t> (F)</a:t>
                      </a:r>
                    </a:p>
                  </a:txBody>
                  <a:tcPr/>
                </a:tc>
                <a:tc>
                  <a:txBody>
                    <a:bodyPr/>
                    <a:lstStyle/>
                    <a:p>
                      <a:r>
                        <a:rPr lang="en-GB" sz="1400" dirty="0"/>
                        <a:t>Practice Nurse</a:t>
                      </a:r>
                    </a:p>
                  </a:txBody>
                  <a:tcPr/>
                </a:tc>
                <a:extLst>
                  <a:ext uri="{0D108BD9-81ED-4DB2-BD59-A6C34878D82A}">
                    <a16:rowId xmlns:a16="http://schemas.microsoft.com/office/drawing/2014/main" val="319085726"/>
                  </a:ext>
                </a:extLst>
              </a:tr>
              <a:tr h="231642">
                <a:tc>
                  <a:txBody>
                    <a:bodyPr/>
                    <a:lstStyle/>
                    <a:p>
                      <a:r>
                        <a:rPr lang="en-GB" sz="1400" dirty="0"/>
                        <a:t>Leisa </a:t>
                      </a:r>
                      <a:r>
                        <a:rPr lang="en-GB" sz="1400" dirty="0" err="1"/>
                        <a:t>Makol</a:t>
                      </a:r>
                      <a:r>
                        <a:rPr lang="en-GB" sz="1400" dirty="0"/>
                        <a:t> (F)</a:t>
                      </a:r>
                    </a:p>
                  </a:txBody>
                  <a:tcPr/>
                </a:tc>
                <a:tc>
                  <a:txBody>
                    <a:bodyPr/>
                    <a:lstStyle/>
                    <a:p>
                      <a:r>
                        <a:rPr lang="en-GB" sz="1400" dirty="0"/>
                        <a:t>Practice Nurse</a:t>
                      </a:r>
                    </a:p>
                  </a:txBody>
                  <a:tcPr/>
                </a:tc>
                <a:extLst>
                  <a:ext uri="{0D108BD9-81ED-4DB2-BD59-A6C34878D82A}">
                    <a16:rowId xmlns:a16="http://schemas.microsoft.com/office/drawing/2014/main" val="177569912"/>
                  </a:ext>
                </a:extLst>
              </a:tr>
              <a:tr h="278718">
                <a:tc>
                  <a:txBody>
                    <a:bodyPr/>
                    <a:lstStyle/>
                    <a:p>
                      <a:r>
                        <a:rPr lang="en-GB" sz="1400" dirty="0"/>
                        <a:t>Charlie Blackett (M)</a:t>
                      </a:r>
                    </a:p>
                  </a:txBody>
                  <a:tcPr/>
                </a:tc>
                <a:tc>
                  <a:txBody>
                    <a:bodyPr/>
                    <a:lstStyle/>
                    <a:p>
                      <a:r>
                        <a:rPr lang="en-GB" sz="1400" dirty="0"/>
                        <a:t>Health Care Assistant</a:t>
                      </a:r>
                    </a:p>
                  </a:txBody>
                  <a:tcPr/>
                </a:tc>
                <a:extLst>
                  <a:ext uri="{0D108BD9-81ED-4DB2-BD59-A6C34878D82A}">
                    <a16:rowId xmlns:a16="http://schemas.microsoft.com/office/drawing/2014/main" val="2730792891"/>
                  </a:ext>
                </a:extLst>
              </a:tr>
            </a:tbl>
          </a:graphicData>
        </a:graphic>
      </p:graphicFrame>
      <p:sp>
        <p:nvSpPr>
          <p:cNvPr id="3" name="Slide Number Placeholder 2"/>
          <p:cNvSpPr>
            <a:spLocks noGrp="1"/>
          </p:cNvSpPr>
          <p:nvPr>
            <p:ph type="sldNum" sz="quarter" idx="15"/>
          </p:nvPr>
        </p:nvSpPr>
        <p:spPr/>
        <p:txBody>
          <a:bodyPr/>
          <a:lstStyle/>
          <a:p>
            <a:fld id="{FD139C5F-1D6C-41AA-AA94-DA3CE9DEDF66}" type="slidenum">
              <a:rPr lang="en-GB" smtClean="0"/>
              <a:t>3</a:t>
            </a:fld>
            <a:endParaRPr lang="en-GB" dirty="0"/>
          </a:p>
        </p:txBody>
      </p:sp>
    </p:spTree>
    <p:extLst>
      <p:ext uri="{BB962C8B-B14F-4D97-AF65-F5344CB8AC3E}">
        <p14:creationId xmlns:p14="http://schemas.microsoft.com/office/powerpoint/2010/main" val="4059288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221FA-962C-7C6E-03B6-4E899DD84210}"/>
              </a:ext>
            </a:extLst>
          </p:cNvPr>
          <p:cNvSpPr>
            <a:spLocks noGrp="1"/>
          </p:cNvSpPr>
          <p:nvPr>
            <p:ph type="title"/>
          </p:nvPr>
        </p:nvSpPr>
        <p:spPr/>
        <p:txBody>
          <a:bodyPr/>
          <a:lstStyle/>
          <a:p>
            <a:r>
              <a:rPr lang="en-GB" dirty="0"/>
              <a:t>Flying Scotsman Health Centre’s Team </a:t>
            </a:r>
          </a:p>
        </p:txBody>
      </p:sp>
      <p:sp>
        <p:nvSpPr>
          <p:cNvPr id="4" name="Slide Number Placeholder 3">
            <a:extLst>
              <a:ext uri="{FF2B5EF4-FFF2-40B4-BE49-F238E27FC236}">
                <a16:creationId xmlns:a16="http://schemas.microsoft.com/office/drawing/2014/main" id="{DEA07A8C-AEFA-ADC5-2264-11F4EEA9876D}"/>
              </a:ext>
            </a:extLst>
          </p:cNvPr>
          <p:cNvSpPr>
            <a:spLocks noGrp="1"/>
          </p:cNvSpPr>
          <p:nvPr>
            <p:ph type="sldNum" sz="quarter" idx="15"/>
          </p:nvPr>
        </p:nvSpPr>
        <p:spPr/>
        <p:txBody>
          <a:bodyPr/>
          <a:lstStyle/>
          <a:p>
            <a:fld id="{FD139C5F-1D6C-41AA-AA94-DA3CE9DEDF66}" type="slidenum">
              <a:rPr lang="en-GB" smtClean="0"/>
              <a:t>4</a:t>
            </a:fld>
            <a:endParaRPr lang="en-GB" dirty="0"/>
          </a:p>
        </p:txBody>
      </p:sp>
      <p:graphicFrame>
        <p:nvGraphicFramePr>
          <p:cNvPr id="16" name="Content Placeholder 15">
            <a:extLst>
              <a:ext uri="{FF2B5EF4-FFF2-40B4-BE49-F238E27FC236}">
                <a16:creationId xmlns:a16="http://schemas.microsoft.com/office/drawing/2014/main" id="{650986C1-5C52-0F50-7C34-118B08850F1F}"/>
              </a:ext>
            </a:extLst>
          </p:cNvPr>
          <p:cNvGraphicFramePr>
            <a:graphicFrameLocks noGrp="1"/>
          </p:cNvGraphicFramePr>
          <p:nvPr>
            <p:ph sz="quarter" idx="1"/>
            <p:extLst>
              <p:ext uri="{D42A27DB-BD31-4B8C-83A1-F6EECF244321}">
                <p14:modId xmlns:p14="http://schemas.microsoft.com/office/powerpoint/2010/main" val="1844577505"/>
              </p:ext>
            </p:extLst>
          </p:nvPr>
        </p:nvGraphicFramePr>
        <p:xfrm>
          <a:off x="457200" y="1600200"/>
          <a:ext cx="7467600" cy="445008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4235432169"/>
                    </a:ext>
                  </a:extLst>
                </a:gridCol>
                <a:gridCol w="3733800">
                  <a:extLst>
                    <a:ext uri="{9D8B030D-6E8A-4147-A177-3AD203B41FA5}">
                      <a16:colId xmlns:a16="http://schemas.microsoft.com/office/drawing/2014/main" val="106202336"/>
                    </a:ext>
                  </a:extLst>
                </a:gridCol>
              </a:tblGrid>
              <a:tr h="370840">
                <a:tc>
                  <a:txBody>
                    <a:bodyPr/>
                    <a:lstStyle/>
                    <a:p>
                      <a:r>
                        <a:rPr lang="en-GB" dirty="0"/>
                        <a:t>Admin Team</a:t>
                      </a:r>
                    </a:p>
                  </a:txBody>
                  <a:tcPr/>
                </a:tc>
                <a:tc>
                  <a:txBody>
                    <a:bodyPr/>
                    <a:lstStyle/>
                    <a:p>
                      <a:r>
                        <a:rPr lang="en-GB" dirty="0"/>
                        <a:t>Job role</a:t>
                      </a:r>
                    </a:p>
                  </a:txBody>
                  <a:tcPr/>
                </a:tc>
                <a:extLst>
                  <a:ext uri="{0D108BD9-81ED-4DB2-BD59-A6C34878D82A}">
                    <a16:rowId xmlns:a16="http://schemas.microsoft.com/office/drawing/2014/main" val="3083705250"/>
                  </a:ext>
                </a:extLst>
              </a:tr>
              <a:tr h="370840">
                <a:tc>
                  <a:txBody>
                    <a:bodyPr/>
                    <a:lstStyle/>
                    <a:p>
                      <a:r>
                        <a:rPr lang="en-GB" dirty="0"/>
                        <a:t>Marcia Krebs (F)</a:t>
                      </a:r>
                    </a:p>
                  </a:txBody>
                  <a:tcPr/>
                </a:tc>
                <a:tc>
                  <a:txBody>
                    <a:bodyPr/>
                    <a:lstStyle/>
                    <a:p>
                      <a:r>
                        <a:rPr lang="en-GB" dirty="0"/>
                        <a:t>Practice Manager</a:t>
                      </a:r>
                    </a:p>
                  </a:txBody>
                  <a:tcPr/>
                </a:tc>
                <a:extLst>
                  <a:ext uri="{0D108BD9-81ED-4DB2-BD59-A6C34878D82A}">
                    <a16:rowId xmlns:a16="http://schemas.microsoft.com/office/drawing/2014/main" val="46019994"/>
                  </a:ext>
                </a:extLst>
              </a:tr>
              <a:tr h="370840">
                <a:tc>
                  <a:txBody>
                    <a:bodyPr/>
                    <a:lstStyle/>
                    <a:p>
                      <a:r>
                        <a:rPr lang="en-GB" dirty="0"/>
                        <a:t>Michele Cross (F)</a:t>
                      </a:r>
                    </a:p>
                  </a:txBody>
                  <a:tcPr/>
                </a:tc>
                <a:tc>
                  <a:txBody>
                    <a:bodyPr/>
                    <a:lstStyle/>
                    <a:p>
                      <a:r>
                        <a:rPr lang="en-GB" dirty="0"/>
                        <a:t>Assistant Practice Manager</a:t>
                      </a:r>
                    </a:p>
                  </a:txBody>
                  <a:tcPr/>
                </a:tc>
                <a:extLst>
                  <a:ext uri="{0D108BD9-81ED-4DB2-BD59-A6C34878D82A}">
                    <a16:rowId xmlns:a16="http://schemas.microsoft.com/office/drawing/2014/main" val="1228957312"/>
                  </a:ext>
                </a:extLst>
              </a:tr>
              <a:tr h="370840">
                <a:tc>
                  <a:txBody>
                    <a:bodyPr/>
                    <a:lstStyle/>
                    <a:p>
                      <a:r>
                        <a:rPr lang="en-GB" dirty="0"/>
                        <a:t>Chloe Corrigan (F)</a:t>
                      </a:r>
                    </a:p>
                  </a:txBody>
                  <a:tcPr/>
                </a:tc>
                <a:tc>
                  <a:txBody>
                    <a:bodyPr/>
                    <a:lstStyle/>
                    <a:p>
                      <a:r>
                        <a:rPr lang="en-GB" dirty="0"/>
                        <a:t>Senior Receptionist</a:t>
                      </a:r>
                    </a:p>
                  </a:txBody>
                  <a:tcPr/>
                </a:tc>
                <a:extLst>
                  <a:ext uri="{0D108BD9-81ED-4DB2-BD59-A6C34878D82A}">
                    <a16:rowId xmlns:a16="http://schemas.microsoft.com/office/drawing/2014/main" val="755412583"/>
                  </a:ext>
                </a:extLst>
              </a:tr>
              <a:tr h="370840">
                <a:tc>
                  <a:txBody>
                    <a:bodyPr/>
                    <a:lstStyle/>
                    <a:p>
                      <a:r>
                        <a:rPr lang="en-GB" dirty="0"/>
                        <a:t>Anita Cunningham (F)</a:t>
                      </a:r>
                    </a:p>
                  </a:txBody>
                  <a:tcPr/>
                </a:tc>
                <a:tc>
                  <a:txBody>
                    <a:bodyPr/>
                    <a:lstStyle/>
                    <a:p>
                      <a:r>
                        <a:rPr lang="en-GB" dirty="0"/>
                        <a:t>Administrator</a:t>
                      </a:r>
                    </a:p>
                  </a:txBody>
                  <a:tcPr/>
                </a:tc>
                <a:extLst>
                  <a:ext uri="{0D108BD9-81ED-4DB2-BD59-A6C34878D82A}">
                    <a16:rowId xmlns:a16="http://schemas.microsoft.com/office/drawing/2014/main" val="643542211"/>
                  </a:ext>
                </a:extLst>
              </a:tr>
              <a:tr h="370840">
                <a:tc>
                  <a:txBody>
                    <a:bodyPr/>
                    <a:lstStyle/>
                    <a:p>
                      <a:r>
                        <a:rPr lang="en-GB" dirty="0"/>
                        <a:t>Eve Poole (F)</a:t>
                      </a:r>
                    </a:p>
                  </a:txBody>
                  <a:tcPr/>
                </a:tc>
                <a:tc>
                  <a:txBody>
                    <a:bodyPr/>
                    <a:lstStyle/>
                    <a:p>
                      <a:r>
                        <a:rPr lang="en-GB" dirty="0"/>
                        <a:t>Administrator</a:t>
                      </a:r>
                    </a:p>
                  </a:txBody>
                  <a:tcPr/>
                </a:tc>
                <a:extLst>
                  <a:ext uri="{0D108BD9-81ED-4DB2-BD59-A6C34878D82A}">
                    <a16:rowId xmlns:a16="http://schemas.microsoft.com/office/drawing/2014/main" val="1631700535"/>
                  </a:ext>
                </a:extLst>
              </a:tr>
              <a:tr h="370840">
                <a:tc>
                  <a:txBody>
                    <a:bodyPr/>
                    <a:lstStyle/>
                    <a:p>
                      <a:r>
                        <a:rPr lang="en-GB" dirty="0"/>
                        <a:t>Jennie Burton (F)</a:t>
                      </a:r>
                    </a:p>
                  </a:txBody>
                  <a:tcPr/>
                </a:tc>
                <a:tc>
                  <a:txBody>
                    <a:bodyPr/>
                    <a:lstStyle/>
                    <a:p>
                      <a:r>
                        <a:rPr lang="en-GB" dirty="0"/>
                        <a:t>Receptionist</a:t>
                      </a:r>
                    </a:p>
                  </a:txBody>
                  <a:tcPr/>
                </a:tc>
                <a:extLst>
                  <a:ext uri="{0D108BD9-81ED-4DB2-BD59-A6C34878D82A}">
                    <a16:rowId xmlns:a16="http://schemas.microsoft.com/office/drawing/2014/main" val="722849148"/>
                  </a:ext>
                </a:extLst>
              </a:tr>
              <a:tr h="370840">
                <a:tc>
                  <a:txBody>
                    <a:bodyPr/>
                    <a:lstStyle/>
                    <a:p>
                      <a:r>
                        <a:rPr lang="en-GB" dirty="0" err="1"/>
                        <a:t>Pavaan</a:t>
                      </a:r>
                      <a:r>
                        <a:rPr lang="en-GB" dirty="0"/>
                        <a:t> Kaur (F)</a:t>
                      </a:r>
                    </a:p>
                  </a:txBody>
                  <a:tcPr/>
                </a:tc>
                <a:tc>
                  <a:txBody>
                    <a:bodyPr/>
                    <a:lstStyle/>
                    <a:p>
                      <a:r>
                        <a:rPr lang="en-GB" dirty="0"/>
                        <a:t>Receptionist</a:t>
                      </a:r>
                    </a:p>
                  </a:txBody>
                  <a:tcPr/>
                </a:tc>
                <a:extLst>
                  <a:ext uri="{0D108BD9-81ED-4DB2-BD59-A6C34878D82A}">
                    <a16:rowId xmlns:a16="http://schemas.microsoft.com/office/drawing/2014/main" val="1033200258"/>
                  </a:ext>
                </a:extLst>
              </a:tr>
              <a:tr h="370840">
                <a:tc>
                  <a:txBody>
                    <a:bodyPr/>
                    <a:lstStyle/>
                    <a:p>
                      <a:r>
                        <a:rPr lang="en-GB" dirty="0"/>
                        <a:t>Tanisha Gupta (F)</a:t>
                      </a:r>
                    </a:p>
                  </a:txBody>
                  <a:tcPr/>
                </a:tc>
                <a:tc>
                  <a:txBody>
                    <a:bodyPr/>
                    <a:lstStyle/>
                    <a:p>
                      <a:r>
                        <a:rPr lang="en-GB" dirty="0"/>
                        <a:t>Receptionist</a:t>
                      </a:r>
                    </a:p>
                  </a:txBody>
                  <a:tcPr/>
                </a:tc>
                <a:extLst>
                  <a:ext uri="{0D108BD9-81ED-4DB2-BD59-A6C34878D82A}">
                    <a16:rowId xmlns:a16="http://schemas.microsoft.com/office/drawing/2014/main" val="1322278641"/>
                  </a:ext>
                </a:extLst>
              </a:tr>
              <a:tr h="370840">
                <a:tc>
                  <a:txBody>
                    <a:bodyPr/>
                    <a:lstStyle/>
                    <a:p>
                      <a:r>
                        <a:rPr lang="en-GB" dirty="0"/>
                        <a:t>Rose McKeon (F)</a:t>
                      </a:r>
                    </a:p>
                  </a:txBody>
                  <a:tcPr/>
                </a:tc>
                <a:tc>
                  <a:txBody>
                    <a:bodyPr/>
                    <a:lstStyle/>
                    <a:p>
                      <a:r>
                        <a:rPr lang="en-GB" dirty="0"/>
                        <a:t>Receptionist</a:t>
                      </a:r>
                    </a:p>
                  </a:txBody>
                  <a:tcPr/>
                </a:tc>
                <a:extLst>
                  <a:ext uri="{0D108BD9-81ED-4DB2-BD59-A6C34878D82A}">
                    <a16:rowId xmlns:a16="http://schemas.microsoft.com/office/drawing/2014/main" val="2789330626"/>
                  </a:ext>
                </a:extLst>
              </a:tr>
              <a:tr h="370840">
                <a:tc>
                  <a:txBody>
                    <a:bodyPr/>
                    <a:lstStyle/>
                    <a:p>
                      <a:r>
                        <a:rPr lang="en-GB" dirty="0"/>
                        <a:t>Jo Gill (F)</a:t>
                      </a:r>
                    </a:p>
                  </a:txBody>
                  <a:tcPr/>
                </a:tc>
                <a:tc>
                  <a:txBody>
                    <a:bodyPr/>
                    <a:lstStyle/>
                    <a:p>
                      <a:r>
                        <a:rPr lang="en-GB" dirty="0"/>
                        <a:t>Receptionist</a:t>
                      </a:r>
                    </a:p>
                  </a:txBody>
                  <a:tcPr/>
                </a:tc>
                <a:extLst>
                  <a:ext uri="{0D108BD9-81ED-4DB2-BD59-A6C34878D82A}">
                    <a16:rowId xmlns:a16="http://schemas.microsoft.com/office/drawing/2014/main" val="28598975"/>
                  </a:ext>
                </a:extLst>
              </a:tr>
              <a:tr h="370840">
                <a:tc>
                  <a:txBody>
                    <a:bodyPr/>
                    <a:lstStyle/>
                    <a:p>
                      <a:r>
                        <a:rPr lang="en-GB" dirty="0"/>
                        <a:t>Monika Gupta (F)</a:t>
                      </a:r>
                    </a:p>
                  </a:txBody>
                  <a:tcPr/>
                </a:tc>
                <a:tc>
                  <a:txBody>
                    <a:bodyPr/>
                    <a:lstStyle/>
                    <a:p>
                      <a:r>
                        <a:rPr lang="en-GB" dirty="0"/>
                        <a:t>Receptionist</a:t>
                      </a:r>
                    </a:p>
                  </a:txBody>
                  <a:tcPr/>
                </a:tc>
                <a:extLst>
                  <a:ext uri="{0D108BD9-81ED-4DB2-BD59-A6C34878D82A}">
                    <a16:rowId xmlns:a16="http://schemas.microsoft.com/office/drawing/2014/main" val="4230384002"/>
                  </a:ext>
                </a:extLst>
              </a:tr>
            </a:tbl>
          </a:graphicData>
        </a:graphic>
      </p:graphicFrame>
    </p:spTree>
    <p:extLst>
      <p:ext uri="{BB962C8B-B14F-4D97-AF65-F5344CB8AC3E}">
        <p14:creationId xmlns:p14="http://schemas.microsoft.com/office/powerpoint/2010/main" val="177026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Practice Update </a:t>
            </a:r>
          </a:p>
        </p:txBody>
      </p:sp>
      <p:sp>
        <p:nvSpPr>
          <p:cNvPr id="3" name="Content Placeholder 2"/>
          <p:cNvSpPr>
            <a:spLocks noGrp="1"/>
          </p:cNvSpPr>
          <p:nvPr>
            <p:ph sz="quarter" idx="1"/>
          </p:nvPr>
        </p:nvSpPr>
        <p:spPr/>
        <p:txBody>
          <a:bodyPr>
            <a:normAutofit fontScale="32500" lnSpcReduction="20000"/>
          </a:bodyPr>
          <a:lstStyle/>
          <a:p>
            <a:r>
              <a:rPr lang="en-GB" sz="3700" dirty="0">
                <a:latin typeface="Century Schoolbook" panose="02040604050505020304" pitchFamily="18" charset="0"/>
              </a:rPr>
              <a:t>NEW OWNERSHIP</a:t>
            </a:r>
          </a:p>
          <a:p>
            <a:pPr marL="0" indent="0">
              <a:buNone/>
            </a:pPr>
            <a:r>
              <a:rPr lang="en-GB" sz="3700" i="1" dirty="0">
                <a:solidFill>
                  <a:srgbClr val="000000"/>
                </a:solidFill>
                <a:effectLst/>
                <a:latin typeface="Century Schoolbook" panose="02040604050505020304" pitchFamily="18" charset="0"/>
                <a:ea typeface="Times New Roman" panose="02020603050405020304" pitchFamily="18" charset="0"/>
              </a:rPr>
              <a:t>	</a:t>
            </a:r>
            <a:r>
              <a:rPr lang="en-GB" sz="3700" i="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You </a:t>
            </a:r>
            <a:r>
              <a:rPr lang="en-GB" sz="3700" i="1"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may be aware, there has been some speculation recently about the future ownership of 	Operose Health - the company that hold the contract for this practice. </a:t>
            </a:r>
          </a:p>
          <a:p>
            <a:pPr marL="0" indent="0">
              <a:buNone/>
            </a:pPr>
            <a:r>
              <a:rPr lang="en-GB" sz="3700" i="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Operose Health have moved to the new ownership of the HCRG Group.  The HCRG Group 	is a UK based 	and owned company and is one of the UK’s largest community health and 	care service providers.</a:t>
            </a:r>
          </a:p>
          <a:p>
            <a:pPr marL="0" indent="0">
              <a:buNone/>
            </a:pPr>
            <a:r>
              <a:rPr lang="en-GB" sz="3700" i="1"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	There will be no changes to the way we manage our practice.  </a:t>
            </a:r>
            <a:r>
              <a:rPr lang="en-GB" sz="3700" i="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Patients will still be seen by 	the same Doctors, Nurses and Administration teams as they are now and they should 	continue to 	contact and use the surgery as normal.</a:t>
            </a:r>
          </a:p>
          <a:p>
            <a:pPr marL="0" indent="0">
              <a:buNone/>
            </a:pPr>
            <a:r>
              <a:rPr lang="en-GB" sz="3700" i="1"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	The reason is because the contractual change </a:t>
            </a:r>
            <a:r>
              <a:rPr lang="en-GB" sz="3700" i="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of ownership takes place at the very top level 	of the company structure.</a:t>
            </a:r>
          </a:p>
          <a:p>
            <a:pPr marL="0" indent="0">
              <a:buNone/>
            </a:pPr>
            <a:r>
              <a:rPr lang="en-GB" sz="3700" i="1"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	Although this is very much business as usual for our practice teams, it is important that the PPG, are 	aware of this proposed change of ownership and have the opportunity to ask any questions you may 	have about this. The local NHS integrated care board (ICB) is aware and will initiate their own assurance 	processes around HCRG. This is right and proper, as the local NHS, communities and stakeholders will 	want reassurance that our high-quality care will continue under new ownership.</a:t>
            </a:r>
          </a:p>
          <a:p>
            <a:r>
              <a:rPr lang="en-GB" sz="3700" dirty="0">
                <a:latin typeface="Century Schoolbook" panose="02040604050505020304" pitchFamily="18" charset="0"/>
              </a:rPr>
              <a:t>DRIQ</a:t>
            </a:r>
          </a:p>
          <a:p>
            <a:pPr marL="0" indent="0">
              <a:buNone/>
            </a:pPr>
            <a:r>
              <a:rPr lang="en-GB" sz="3700" dirty="0">
                <a:effectLst/>
                <a:latin typeface="Century Schoolbook" panose="02040604050505020304" pitchFamily="18" charset="0"/>
                <a:ea typeface="Times New Roman" panose="02020603050405020304" pitchFamily="18" charset="0"/>
              </a:rPr>
              <a:t>	</a:t>
            </a:r>
            <a:r>
              <a:rPr lang="en-GB" sz="3700" dirty="0" err="1">
                <a:effectLst/>
                <a:latin typeface="Calibri" panose="020F0502020204030204" pitchFamily="34" charset="0"/>
                <a:ea typeface="Times New Roman" panose="02020603050405020304" pitchFamily="18" charset="0"/>
                <a:cs typeface="Calibri" panose="020F0502020204030204" pitchFamily="34" charset="0"/>
              </a:rPr>
              <a:t>DrIQ</a:t>
            </a:r>
            <a:r>
              <a:rPr lang="en-GB" sz="3700" dirty="0">
                <a:effectLst/>
                <a:latin typeface="Calibri" panose="020F0502020204030204" pitchFamily="34" charset="0"/>
                <a:ea typeface="Times New Roman" panose="02020603050405020304" pitchFamily="18" charset="0"/>
                <a:cs typeface="Calibri" panose="020F0502020204030204" pitchFamily="34" charset="0"/>
              </a:rPr>
              <a:t> is the on</a:t>
            </a:r>
            <a:r>
              <a:rPr lang="en-GB" sz="3700" dirty="0">
                <a:latin typeface="Calibri" panose="020F0502020204030204" pitchFamily="34" charset="0"/>
                <a:ea typeface="Times New Roman" panose="02020603050405020304" pitchFamily="18" charset="0"/>
                <a:cs typeface="Calibri" panose="020F0502020204030204" pitchFamily="34" charset="0"/>
              </a:rPr>
              <a:t>line platform that the practice uses.  It is an app developed by AT Medics who are part of 	the Operose Health group.  The app allows patients to order medication, 	register with the practice; 	request fit notes; send messages to the admin team; update health data.  The app also has pathways 	built in for patients to access, e.g. back pain.  </a:t>
            </a:r>
          </a:p>
          <a:p>
            <a:pPr marL="0" indent="0">
              <a:buNone/>
            </a:pPr>
            <a:r>
              <a:rPr lang="en-GB" sz="3700" dirty="0">
                <a:latin typeface="Calibri" panose="020F0502020204030204" pitchFamily="34" charset="0"/>
                <a:ea typeface="Times New Roman" panose="02020603050405020304" pitchFamily="18" charset="0"/>
                <a:cs typeface="Calibri" panose="020F0502020204030204" pitchFamily="34" charset="0"/>
              </a:rPr>
              <a:t>	As we move forward with </a:t>
            </a:r>
            <a:r>
              <a:rPr lang="en-GB" sz="3700" dirty="0" err="1">
                <a:latin typeface="Calibri" panose="020F0502020204030204" pitchFamily="34" charset="0"/>
                <a:ea typeface="Times New Roman" panose="02020603050405020304" pitchFamily="18" charset="0"/>
                <a:cs typeface="Calibri" panose="020F0502020204030204" pitchFamily="34" charset="0"/>
              </a:rPr>
              <a:t>DrIQ</a:t>
            </a:r>
            <a:r>
              <a:rPr lang="en-GB" sz="3700" dirty="0">
                <a:latin typeface="Calibri" panose="020F0502020204030204" pitchFamily="34" charset="0"/>
                <a:ea typeface="Times New Roman" panose="02020603050405020304" pitchFamily="18" charset="0"/>
                <a:cs typeface="Calibri" panose="020F0502020204030204" pitchFamily="34" charset="0"/>
              </a:rPr>
              <a:t> patients will be able to book their appointments through 	this app and 	also be triaged by a clinician.  We have 2499 patients currently registered on the app. </a:t>
            </a:r>
            <a:endParaRPr lang="en-GB" sz="37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en-GB" sz="4000" dirty="0">
              <a:effectLst/>
              <a:latin typeface="Times New Roman" panose="02020603050405020304" pitchFamily="18" charset="0"/>
              <a:ea typeface="Times New Roman" panose="02020603050405020304" pitchFamily="18" charset="0"/>
            </a:endParaRPr>
          </a:p>
          <a:p>
            <a:pPr marL="0" indent="0">
              <a:buNone/>
            </a:pPr>
            <a:r>
              <a:rPr lang="en-GB" sz="4000" dirty="0">
                <a:effectLst/>
                <a:latin typeface="Times New Roman" panose="02020603050405020304" pitchFamily="18" charset="0"/>
                <a:ea typeface="Times New Roman" panose="02020603050405020304" pitchFamily="18" charset="0"/>
              </a:rPr>
              <a:t>	</a:t>
            </a:r>
          </a:p>
        </p:txBody>
      </p:sp>
      <p:sp>
        <p:nvSpPr>
          <p:cNvPr id="4" name="Slide Number Placeholder 3"/>
          <p:cNvSpPr>
            <a:spLocks noGrp="1"/>
          </p:cNvSpPr>
          <p:nvPr>
            <p:ph type="sldNum" sz="quarter" idx="15"/>
          </p:nvPr>
        </p:nvSpPr>
        <p:spPr/>
        <p:txBody>
          <a:bodyPr/>
          <a:lstStyle/>
          <a:p>
            <a:fld id="{FD139C5F-1D6C-41AA-AA94-DA3CE9DEDF66}" type="slidenum">
              <a:rPr lang="en-GB" smtClean="0"/>
              <a:t>5</a:t>
            </a:fld>
            <a:endParaRPr lang="en-GB" dirty="0"/>
          </a:p>
        </p:txBody>
      </p:sp>
    </p:spTree>
    <p:extLst>
      <p:ext uri="{BB962C8B-B14F-4D97-AF65-F5344CB8AC3E}">
        <p14:creationId xmlns:p14="http://schemas.microsoft.com/office/powerpoint/2010/main" val="3845275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2ADD-ABD6-43C8-C3D3-B91BAAB451A5}"/>
              </a:ext>
            </a:extLst>
          </p:cNvPr>
          <p:cNvSpPr>
            <a:spLocks noGrp="1"/>
          </p:cNvSpPr>
          <p:nvPr>
            <p:ph type="title"/>
          </p:nvPr>
        </p:nvSpPr>
        <p:spPr/>
        <p:txBody>
          <a:bodyPr/>
          <a:lstStyle/>
          <a:p>
            <a:r>
              <a:rPr lang="en-GB" dirty="0"/>
              <a:t>Feedback</a:t>
            </a:r>
          </a:p>
        </p:txBody>
      </p:sp>
      <p:sp>
        <p:nvSpPr>
          <p:cNvPr id="3" name="Content Placeholder 2">
            <a:extLst>
              <a:ext uri="{FF2B5EF4-FFF2-40B4-BE49-F238E27FC236}">
                <a16:creationId xmlns:a16="http://schemas.microsoft.com/office/drawing/2014/main" id="{E175ECE0-B41A-41B7-C223-B50FA67F6EE5}"/>
              </a:ext>
            </a:extLst>
          </p:cNvPr>
          <p:cNvSpPr>
            <a:spLocks noGrp="1"/>
          </p:cNvSpPr>
          <p:nvPr>
            <p:ph sz="quarter" idx="1"/>
          </p:nvPr>
        </p:nvSpPr>
        <p:spPr/>
        <p:txBody>
          <a:bodyPr/>
          <a:lstStyle/>
          <a:p>
            <a:r>
              <a:rPr lang="en-GB" dirty="0"/>
              <a:t>Google Reviews – any themes</a:t>
            </a:r>
          </a:p>
          <a:p>
            <a:pPr marL="0" indent="0">
              <a:buNone/>
            </a:pPr>
            <a:endParaRPr lang="en-GB" dirty="0"/>
          </a:p>
          <a:p>
            <a:r>
              <a:rPr lang="en-GB" dirty="0"/>
              <a:t>Friends and Family Test – any themes</a:t>
            </a:r>
          </a:p>
        </p:txBody>
      </p:sp>
      <p:sp>
        <p:nvSpPr>
          <p:cNvPr id="4" name="Slide Number Placeholder 3">
            <a:extLst>
              <a:ext uri="{FF2B5EF4-FFF2-40B4-BE49-F238E27FC236}">
                <a16:creationId xmlns:a16="http://schemas.microsoft.com/office/drawing/2014/main" id="{4AE15F78-5558-F1CD-B9FD-7F6FBC4748BA}"/>
              </a:ext>
            </a:extLst>
          </p:cNvPr>
          <p:cNvSpPr>
            <a:spLocks noGrp="1"/>
          </p:cNvSpPr>
          <p:nvPr>
            <p:ph type="sldNum" sz="quarter" idx="15"/>
          </p:nvPr>
        </p:nvSpPr>
        <p:spPr/>
        <p:txBody>
          <a:bodyPr/>
          <a:lstStyle/>
          <a:p>
            <a:fld id="{FD139C5F-1D6C-41AA-AA94-DA3CE9DEDF66}" type="slidenum">
              <a:rPr lang="en-GB" smtClean="0"/>
              <a:t>6</a:t>
            </a:fld>
            <a:endParaRPr lang="en-GB" dirty="0"/>
          </a:p>
        </p:txBody>
      </p:sp>
    </p:spTree>
    <p:extLst>
      <p:ext uri="{BB962C8B-B14F-4D97-AF65-F5344CB8AC3E}">
        <p14:creationId xmlns:p14="http://schemas.microsoft.com/office/powerpoint/2010/main" val="2740171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8C6F7-7BE5-A413-D6F4-E8286E8593BC}"/>
              </a:ext>
            </a:extLst>
          </p:cNvPr>
          <p:cNvSpPr>
            <a:spLocks noGrp="1"/>
          </p:cNvSpPr>
          <p:nvPr>
            <p:ph type="title"/>
          </p:nvPr>
        </p:nvSpPr>
        <p:spPr/>
        <p:txBody>
          <a:bodyPr/>
          <a:lstStyle/>
          <a:p>
            <a:r>
              <a:rPr lang="en-GB" dirty="0"/>
              <a:t>Future Plans</a:t>
            </a:r>
          </a:p>
        </p:txBody>
      </p:sp>
      <p:sp>
        <p:nvSpPr>
          <p:cNvPr id="3" name="Content Placeholder 2">
            <a:extLst>
              <a:ext uri="{FF2B5EF4-FFF2-40B4-BE49-F238E27FC236}">
                <a16:creationId xmlns:a16="http://schemas.microsoft.com/office/drawing/2014/main" id="{A6F5F8AC-25DF-92B0-869F-C1C3A27D5F63}"/>
              </a:ext>
            </a:extLst>
          </p:cNvPr>
          <p:cNvSpPr>
            <a:spLocks noGrp="1"/>
          </p:cNvSpPr>
          <p:nvPr>
            <p:ph sz="quarter" idx="1"/>
          </p:nvPr>
        </p:nvSpPr>
        <p:spPr/>
        <p:txBody>
          <a:bodyPr/>
          <a:lstStyle/>
          <a:p>
            <a:r>
              <a:rPr lang="en-GB" dirty="0"/>
              <a:t>Continuing to work closely with Public Health and Healthwatch</a:t>
            </a:r>
          </a:p>
          <a:p>
            <a:r>
              <a:rPr lang="en-GB" dirty="0"/>
              <a:t>Attending events, </a:t>
            </a:r>
            <a:r>
              <a:rPr lang="en-GB" dirty="0" err="1"/>
              <a:t>e.g</a:t>
            </a:r>
            <a:r>
              <a:rPr lang="en-GB" dirty="0"/>
              <a:t> Gypsy Roma Traveller Health Fayres</a:t>
            </a:r>
          </a:p>
          <a:p>
            <a:r>
              <a:rPr lang="en-GB" dirty="0"/>
              <a:t>Involving more services within the practice – recent additions include:</a:t>
            </a:r>
          </a:p>
          <a:p>
            <a:pPr lvl="1"/>
            <a:r>
              <a:rPr lang="en-GB" dirty="0"/>
              <a:t>Aspire – Alcohol service</a:t>
            </a:r>
          </a:p>
          <a:p>
            <a:pPr lvl="1"/>
            <a:r>
              <a:rPr lang="en-GB" dirty="0"/>
              <a:t>Macmillan Cancer service</a:t>
            </a:r>
          </a:p>
          <a:p>
            <a:pPr lvl="1"/>
            <a:r>
              <a:rPr lang="en-GB" dirty="0"/>
              <a:t>Citizens advice</a:t>
            </a:r>
          </a:p>
          <a:p>
            <a:pPr lvl="1"/>
            <a:endParaRPr lang="en-GB" dirty="0"/>
          </a:p>
        </p:txBody>
      </p:sp>
      <p:sp>
        <p:nvSpPr>
          <p:cNvPr id="4" name="Slide Number Placeholder 3">
            <a:extLst>
              <a:ext uri="{FF2B5EF4-FFF2-40B4-BE49-F238E27FC236}">
                <a16:creationId xmlns:a16="http://schemas.microsoft.com/office/drawing/2014/main" id="{4B6A98F9-9EEE-2B57-7E63-6E2A493C8832}"/>
              </a:ext>
            </a:extLst>
          </p:cNvPr>
          <p:cNvSpPr>
            <a:spLocks noGrp="1"/>
          </p:cNvSpPr>
          <p:nvPr>
            <p:ph type="sldNum" sz="quarter" idx="15"/>
          </p:nvPr>
        </p:nvSpPr>
        <p:spPr/>
        <p:txBody>
          <a:bodyPr/>
          <a:lstStyle/>
          <a:p>
            <a:fld id="{FD139C5F-1D6C-41AA-AA94-DA3CE9DEDF66}" type="slidenum">
              <a:rPr lang="en-GB" smtClean="0"/>
              <a:t>7</a:t>
            </a:fld>
            <a:endParaRPr lang="en-GB" dirty="0"/>
          </a:p>
        </p:txBody>
      </p:sp>
    </p:spTree>
    <p:extLst>
      <p:ext uri="{BB962C8B-B14F-4D97-AF65-F5344CB8AC3E}">
        <p14:creationId xmlns:p14="http://schemas.microsoft.com/office/powerpoint/2010/main" val="9400052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PPG">
      <a:dk1>
        <a:sysClr val="windowText" lastClr="000000"/>
      </a:dk1>
      <a:lt1>
        <a:sysClr val="window" lastClr="FFFFFF"/>
      </a:lt1>
      <a:dk2>
        <a:srgbClr val="676A55"/>
      </a:dk2>
      <a:lt2>
        <a:srgbClr val="EAEBDE"/>
      </a:lt2>
      <a:accent1>
        <a:srgbClr val="9D0596"/>
      </a:accent1>
      <a:accent2>
        <a:srgbClr val="E335CA"/>
      </a:accent2>
      <a:accent3>
        <a:srgbClr val="A391EF"/>
      </a:accent3>
      <a:accent4>
        <a:srgbClr val="27BBE9"/>
      </a:accent4>
      <a:accent5>
        <a:srgbClr val="EFEC7A"/>
      </a:accent5>
      <a:accent6>
        <a:srgbClr val="E8B7B7"/>
      </a:accent6>
      <a:hlink>
        <a:srgbClr val="DB5353"/>
      </a:hlink>
      <a:folHlink>
        <a:srgbClr val="90363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1232</TotalTime>
  <Words>727</Words>
  <Application>Microsoft Office PowerPoint</Application>
  <PresentationFormat>On-screen Show (4:3)</PresentationFormat>
  <Paragraphs>101</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Calibri</vt:lpstr>
      <vt:lpstr>Calibri Light</vt:lpstr>
      <vt:lpstr>Century Schoolbook</vt:lpstr>
      <vt:lpstr>Times New Roman</vt:lpstr>
      <vt:lpstr>Wingdings</vt:lpstr>
      <vt:lpstr>Wingdings 2</vt:lpstr>
      <vt:lpstr>Oriel</vt:lpstr>
      <vt:lpstr>FLYING SCOTSMAN HEALTH CENTRE  </vt:lpstr>
      <vt:lpstr>Introduction  </vt:lpstr>
      <vt:lpstr>Flying Scotsman Health Centre’s Team </vt:lpstr>
      <vt:lpstr>Flying Scotsman Health Centre’s Team </vt:lpstr>
      <vt:lpstr>Practice Update </vt:lpstr>
      <vt:lpstr>Feedback</vt:lpstr>
      <vt:lpstr>Future Plans</vt:lpstr>
    </vt:vector>
  </TitlesOfParts>
  <Company>NWLCCCG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Benge</dc:creator>
  <cp:lastModifiedBy>Marcia Krebs</cp:lastModifiedBy>
  <cp:revision>71</cp:revision>
  <cp:lastPrinted>2024-02-22T13:47:33Z</cp:lastPrinted>
  <dcterms:created xsi:type="dcterms:W3CDTF">2020-10-29T15:52:18Z</dcterms:created>
  <dcterms:modified xsi:type="dcterms:W3CDTF">2024-02-22T17:51:48Z</dcterms:modified>
</cp:coreProperties>
</file>